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61" r:id="rId4"/>
    <p:sldId id="262" r:id="rId5"/>
    <p:sldId id="264" r:id="rId6"/>
    <p:sldId id="263" r:id="rId7"/>
    <p:sldId id="269" r:id="rId8"/>
    <p:sldId id="268" r:id="rId9"/>
    <p:sldId id="270" r:id="rId10"/>
    <p:sldId id="271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 " initials="" lastIdx="2" clrIdx="0">
    <p:extLst>
      <p:ext uri="{19B8F6BF-5375-455C-9EA6-DF929625EA0E}">
        <p15:presenceInfo xmlns:p15="http://schemas.microsoft.com/office/powerpoint/2012/main" userId="fe115e818cb1692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675" autoAdjust="0"/>
  </p:normalViewPr>
  <p:slideViewPr>
    <p:cSldViewPr>
      <p:cViewPr varScale="1">
        <p:scale>
          <a:sx n="83" d="100"/>
          <a:sy n="83" d="100"/>
        </p:scale>
        <p:origin x="84" y="21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99414D-156F-42D6-B034-9DAC74262D92}" type="datetimeFigureOut">
              <a:rPr lang="en-US" smtClean="0"/>
              <a:t>4/10/2020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9B7C3A-29AE-4F17-9488-A02149BFD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02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F9B7C3A-29AE-4F17-9488-A02149BFD85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243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B7C3A-29AE-4F17-9488-A02149BFD85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4447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B7C3A-29AE-4F17-9488-A02149BFD85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292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9B7C3A-29AE-4F17-9488-A02149BFD85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515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9954B4F1-E7F8-4505-A548-5F0D845C426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65BF505-37B9-42C0-8F0C-84EA94E3D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B4F1-E7F8-4505-A548-5F0D845C426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F505-37B9-42C0-8F0C-84EA94E3D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B4F1-E7F8-4505-A548-5F0D845C426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F505-37B9-42C0-8F0C-84EA94E3D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9954B4F1-E7F8-4505-A548-5F0D845C426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F505-37B9-42C0-8F0C-84EA94E3D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9954B4F1-E7F8-4505-A548-5F0D845C426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65BF505-37B9-42C0-8F0C-84EA94E3D92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954B4F1-E7F8-4505-A548-5F0D845C426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5BF505-37B9-42C0-8F0C-84EA94E3D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9954B4F1-E7F8-4505-A548-5F0D845C426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65BF505-37B9-42C0-8F0C-84EA94E3D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4B4F1-E7F8-4505-A548-5F0D845C426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5BF505-37B9-42C0-8F0C-84EA94E3D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9954B4F1-E7F8-4505-A548-5F0D845C426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65BF505-37B9-42C0-8F0C-84EA94E3D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9954B4F1-E7F8-4505-A548-5F0D845C426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65BF505-37B9-42C0-8F0C-84EA94E3D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9954B4F1-E7F8-4505-A548-5F0D845C426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65BF505-37B9-42C0-8F0C-84EA94E3D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954B4F1-E7F8-4505-A548-5F0D845C426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65BF505-37B9-42C0-8F0C-84EA94E3D92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S6D3z6kQpJned6sM7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e.udel.edu/one-one-support/" TargetMode="External"/><Relationship Id="rId2" Type="http://schemas.openxmlformats.org/officeDocument/2006/relationships/hyperlink" Target="http://www.ae.udel.edu/workshops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e.udel.edu/tutoring-services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orkshop.ae.udel.edu/files/2017/10/calendar-weekly-1knr9fg.doc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6jzaQNpnkiuVxG9v6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orkshop.ae.udel.edu/time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Time Management </a:t>
            </a:r>
            <a:r>
              <a:rPr lang="en-US" b="1"/>
              <a:t>for Remote Learning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429000"/>
            <a:ext cx="8062912" cy="1752600"/>
          </a:xfrm>
        </p:spPr>
        <p:txBody>
          <a:bodyPr>
            <a:normAutofit/>
          </a:bodyPr>
          <a:lstStyle/>
          <a:p>
            <a:r>
              <a:rPr lang="en-US" sz="2400" dirty="0" err="1"/>
              <a:t>Lysbet</a:t>
            </a:r>
            <a:r>
              <a:rPr lang="en-US" sz="2400" dirty="0"/>
              <a:t> Murray, Assistant Director</a:t>
            </a:r>
          </a:p>
          <a:p>
            <a:r>
              <a:rPr lang="en-US" sz="2400" dirty="0"/>
              <a:t>Office of Academic Enrichment</a:t>
            </a:r>
          </a:p>
          <a:p>
            <a:r>
              <a:rPr lang="en-US" sz="2800" b="1" dirty="0"/>
              <a:t>University of Delaware</a:t>
            </a:r>
          </a:p>
        </p:txBody>
      </p:sp>
      <p:pic>
        <p:nvPicPr>
          <p:cNvPr id="1027" name="Picture 3" descr="C:\Documents and Settings\lysbet\Local Settings\Temporary Internet Files\Content.IE5\F3O1215I\MC900000981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286000"/>
            <a:ext cx="3163631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Please Take a Moment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lvl="0" indent="0">
              <a:buNone/>
            </a:pPr>
            <a:r>
              <a:rPr lang="en-US" sz="3200" dirty="0"/>
              <a:t>We very much would appreciate your completing this brief </a:t>
            </a:r>
            <a:r>
              <a:rPr lang="en-US" sz="3200" dirty="0">
                <a:hlinkClick r:id="rId3"/>
              </a:rPr>
              <a:t>workshop evaluation.</a:t>
            </a:r>
            <a:endParaRPr lang="en-US" sz="3200" dirty="0"/>
          </a:p>
          <a:p>
            <a:pPr marL="64008" lvl="0" indent="0">
              <a:buNone/>
            </a:pPr>
            <a:r>
              <a:rPr lang="en-US" sz="3200" dirty="0"/>
              <a:t>Thank you for your help!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58010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About 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Office of Academic Enrichment</a:t>
            </a:r>
          </a:p>
          <a:p>
            <a:pPr lvl="1"/>
            <a:r>
              <a:rPr lang="en-US" sz="2800" dirty="0">
                <a:hlinkClick r:id="rId2"/>
              </a:rPr>
              <a:t>Study skills workshops</a:t>
            </a:r>
            <a:r>
              <a:rPr lang="en-US" sz="2800" dirty="0"/>
              <a:t>—online series</a:t>
            </a:r>
          </a:p>
          <a:p>
            <a:pPr lvl="1"/>
            <a:r>
              <a:rPr lang="en-US" sz="2800" dirty="0">
                <a:hlinkClick r:id="rId3"/>
              </a:rPr>
              <a:t>One-on-one support</a:t>
            </a:r>
            <a:endParaRPr lang="en-US" sz="2800" dirty="0"/>
          </a:p>
          <a:p>
            <a:pPr lvl="1"/>
            <a:r>
              <a:rPr lang="en-US" sz="2800" dirty="0">
                <a:hlinkClick r:id="rId4"/>
              </a:rPr>
              <a:t>Tutoring</a:t>
            </a:r>
            <a:r>
              <a:rPr lang="en-US" sz="2800" dirty="0"/>
              <a:t> </a:t>
            </a:r>
          </a:p>
          <a:p>
            <a:pPr lvl="2"/>
            <a:r>
              <a:rPr lang="en-US" dirty="0"/>
              <a:t>Individual ($12-15/</a:t>
            </a:r>
            <a:r>
              <a:rPr lang="en-US" dirty="0" err="1"/>
              <a:t>hr</a:t>
            </a:r>
            <a:r>
              <a:rPr lang="en-US" dirty="0"/>
              <a:t>)</a:t>
            </a:r>
          </a:p>
          <a:p>
            <a:pPr lvl="2"/>
            <a:r>
              <a:rPr lang="en-US" sz="2600" dirty="0"/>
              <a:t>Drop-in for key classes</a:t>
            </a:r>
          </a:p>
          <a:p>
            <a:pPr lvl="2"/>
            <a:r>
              <a:rPr lang="en-US" sz="2600" dirty="0"/>
              <a:t>PASS tutoring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Monthly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 exams, large assignments (things you must prepare for across time)</a:t>
            </a:r>
          </a:p>
          <a:p>
            <a:r>
              <a:rPr lang="en-US" dirty="0"/>
              <a:t>Be sure you’re updating your calendar as changes are made (see Canvas, prof/TA emails, etc.)</a:t>
            </a:r>
          </a:p>
          <a:p>
            <a:r>
              <a:rPr lang="en-US" dirty="0"/>
              <a:t>Include other important commitments (not just school)</a:t>
            </a:r>
          </a:p>
          <a:p>
            <a:pPr lvl="1"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Weekly </a:t>
            </a:r>
            <a:r>
              <a:rPr lang="en-US" b="1" i="1" dirty="0"/>
              <a:t>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Building a “skeleton” schedule </a:t>
            </a:r>
            <a:r>
              <a:rPr lang="en-US" i="1" dirty="0"/>
              <a:t>(</a:t>
            </a:r>
            <a:r>
              <a:rPr lang="en-US" i="1" dirty="0">
                <a:hlinkClick r:id="rId2"/>
              </a:rPr>
              <a:t>template</a:t>
            </a:r>
            <a:r>
              <a:rPr lang="en-US" i="1" dirty="0"/>
              <a:t>)</a:t>
            </a:r>
            <a:endParaRPr lang="en-US" dirty="0"/>
          </a:p>
          <a:p>
            <a:pPr lvl="1"/>
            <a:r>
              <a:rPr lang="en-US" dirty="0"/>
              <a:t>Fixed commitments</a:t>
            </a:r>
          </a:p>
          <a:p>
            <a:pPr lvl="2"/>
            <a:r>
              <a:rPr lang="en-US" dirty="0"/>
              <a:t>Classes</a:t>
            </a:r>
          </a:p>
          <a:p>
            <a:pPr lvl="2"/>
            <a:r>
              <a:rPr lang="en-US" dirty="0"/>
              <a:t>Weekly appointments </a:t>
            </a:r>
            <a:r>
              <a:rPr lang="en-US" i="1" dirty="0"/>
              <a:t>of any kind</a:t>
            </a:r>
            <a:endParaRPr lang="en-US" dirty="0"/>
          </a:p>
          <a:p>
            <a:pPr lvl="1"/>
            <a:r>
              <a:rPr lang="en-US" dirty="0"/>
              <a:t>Flexible commitments</a:t>
            </a:r>
          </a:p>
          <a:p>
            <a:pPr lvl="2"/>
            <a:r>
              <a:rPr lang="en-US" dirty="0"/>
              <a:t>Prioritize your physical needs</a:t>
            </a:r>
          </a:p>
          <a:p>
            <a:pPr lvl="2"/>
            <a:r>
              <a:rPr lang="en-US" dirty="0"/>
              <a:t>Study time (will vary by class)</a:t>
            </a:r>
          </a:p>
          <a:p>
            <a:pPr lvl="2"/>
            <a:r>
              <a:rPr lang="en-US" dirty="0"/>
              <a:t>Weekly planning time (30 minutes)</a:t>
            </a:r>
          </a:p>
          <a:p>
            <a:pPr lvl="1"/>
            <a:r>
              <a:rPr lang="en-US" dirty="0"/>
              <a:t>Fun/recharging: build in time to connect in person or virtually with people who care about you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Prioritizing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/>
              <a:t>Categories:</a:t>
            </a:r>
          </a:p>
          <a:p>
            <a:r>
              <a:rPr lang="en-US" dirty="0"/>
              <a:t>A-Urgent and important</a:t>
            </a:r>
          </a:p>
          <a:p>
            <a:r>
              <a:rPr lang="en-US" dirty="0"/>
              <a:t>B-Important, not urgent</a:t>
            </a:r>
          </a:p>
          <a:p>
            <a:r>
              <a:rPr lang="en-US" dirty="0"/>
              <a:t>C-Urgent, not important</a:t>
            </a:r>
          </a:p>
          <a:p>
            <a:r>
              <a:rPr lang="en-US" dirty="0"/>
              <a:t>D-Not important </a:t>
            </a:r>
            <a:r>
              <a:rPr lang="en-US" i="1" dirty="0"/>
              <a:t>or</a:t>
            </a:r>
            <a:r>
              <a:rPr lang="en-US" dirty="0"/>
              <a:t> urgent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Weekly </a:t>
            </a:r>
            <a:r>
              <a:rPr lang="en-US" b="1" i="1" dirty="0"/>
              <a:t>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Review your monthly schedule:  what’s coming up?</a:t>
            </a:r>
          </a:p>
          <a:p>
            <a:r>
              <a:rPr lang="en-US" dirty="0"/>
              <a:t>Planning your study </a:t>
            </a:r>
            <a:r>
              <a:rPr lang="en-US" i="1" dirty="0"/>
              <a:t>(worksheet)</a:t>
            </a:r>
            <a:endParaRPr lang="en-US" dirty="0"/>
          </a:p>
          <a:p>
            <a:pPr lvl="1"/>
            <a:r>
              <a:rPr lang="en-US" dirty="0"/>
              <a:t>Be specific</a:t>
            </a:r>
          </a:p>
          <a:p>
            <a:pPr lvl="1"/>
            <a:r>
              <a:rPr lang="en-US" dirty="0"/>
              <a:t>Overestimate the time you need</a:t>
            </a:r>
          </a:p>
          <a:p>
            <a:pPr lvl="1"/>
            <a:r>
              <a:rPr lang="en-US" dirty="0"/>
              <a:t>Work on hardest material when most alert</a:t>
            </a:r>
          </a:p>
          <a:p>
            <a:pPr lvl="1"/>
            <a:r>
              <a:rPr lang="en-US" i="1" dirty="0"/>
              <a:t>Break it up!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Be Flexible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If it didn’t happen the way you’d planned</a:t>
            </a:r>
          </a:p>
          <a:p>
            <a:pPr lvl="1"/>
            <a:r>
              <a:rPr lang="en-US" dirty="0"/>
              <a:t>ASAP, identify another time to do it (may require bumping something to another time)</a:t>
            </a:r>
          </a:p>
          <a:p>
            <a:pPr lvl="1"/>
            <a:r>
              <a:rPr lang="en-US" b="1" i="1" dirty="0"/>
              <a:t>Why </a:t>
            </a:r>
            <a:r>
              <a:rPr lang="en-US" dirty="0"/>
              <a:t>didn’t it happen? How will this change your planning in the future?</a:t>
            </a:r>
          </a:p>
          <a:p>
            <a:r>
              <a:rPr lang="en-US" dirty="0"/>
              <a:t>Look for support:  who will encourage me?</a:t>
            </a:r>
          </a:p>
          <a:p>
            <a:pPr algn="ctr">
              <a:buNone/>
            </a:pPr>
            <a:endParaRPr lang="en-US" b="1" i="1" dirty="0"/>
          </a:p>
          <a:p>
            <a:pPr algn="ctr">
              <a:buNone/>
            </a:pPr>
            <a:r>
              <a:rPr lang="en-US" b="1" i="1" dirty="0"/>
              <a:t>As you learn more about yourself and your surroundings, you’ll plan more effectively.</a:t>
            </a:r>
          </a:p>
        </p:txBody>
      </p:sp>
    </p:spTree>
    <p:extLst>
      <p:ext uri="{BB962C8B-B14F-4D97-AF65-F5344CB8AC3E}">
        <p14:creationId xmlns:p14="http://schemas.microsoft.com/office/powerpoint/2010/main" val="691000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/>
              <a:t>Taking Stock in a Virtual World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200" dirty="0"/>
              <a:t>How much control do you actually have over your time?</a:t>
            </a:r>
          </a:p>
          <a:p>
            <a:pPr lvl="0"/>
            <a:r>
              <a:rPr lang="en-US" sz="3200" dirty="0"/>
              <a:t>Have a conversation</a:t>
            </a:r>
          </a:p>
          <a:p>
            <a:pPr lvl="0"/>
            <a:r>
              <a:rPr lang="en-US" sz="3200" dirty="0"/>
              <a:t>Make a plan [remember flexibility!]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en-US" sz="3200" dirty="0"/>
              <a:t>“I’ve got what I need…I’m done”</a:t>
            </a:r>
          </a:p>
          <a:p>
            <a:pPr lvl="0"/>
            <a:r>
              <a:rPr lang="en-US" sz="3200" dirty="0"/>
              <a:t>“I’d like to go deeper into this…”</a:t>
            </a:r>
          </a:p>
          <a:p>
            <a:pPr lvl="1"/>
            <a:r>
              <a:rPr lang="en-US" sz="2800" dirty="0"/>
              <a:t>April 20: Zoom workshop-guided practice provided in collaboration with UD’s Spectrum Scholars. </a:t>
            </a:r>
            <a:r>
              <a:rPr lang="en-US" sz="2800" dirty="0">
                <a:hlinkClick r:id="rId3"/>
              </a:rPr>
              <a:t>Sign up here</a:t>
            </a:r>
            <a:r>
              <a:rPr lang="en-US" sz="2800" dirty="0"/>
              <a:t>. </a:t>
            </a:r>
          </a:p>
          <a:p>
            <a:pPr lvl="1"/>
            <a:r>
              <a:rPr lang="en-US" sz="2800" dirty="0">
                <a:hlinkClick r:id="rId4"/>
              </a:rPr>
              <a:t>Online OAE Time Management workshop </a:t>
            </a:r>
            <a:endParaRPr lang="en-US" sz="2800" dirty="0"/>
          </a:p>
          <a:p>
            <a:r>
              <a:rPr lang="en-US" sz="3200" dirty="0"/>
              <a:t>“I want to talk with someone”--  Academic Intake appointment        (one-on-one Zoom conversation)-lysbet@udel.edu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206957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420</TotalTime>
  <Words>386</Words>
  <Application>Microsoft Office PowerPoint</Application>
  <PresentationFormat>On-screen Show (4:3)</PresentationFormat>
  <Paragraphs>64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Calibri</vt:lpstr>
      <vt:lpstr>Century Gothic</vt:lpstr>
      <vt:lpstr>Verdana</vt:lpstr>
      <vt:lpstr>Wingdings 2</vt:lpstr>
      <vt:lpstr>Verve</vt:lpstr>
      <vt:lpstr>Time Management for Remote Learning</vt:lpstr>
      <vt:lpstr>About Us</vt:lpstr>
      <vt:lpstr>Monthly Schedule</vt:lpstr>
      <vt:lpstr>Weekly Template</vt:lpstr>
      <vt:lpstr>Prioritizing</vt:lpstr>
      <vt:lpstr>Weekly Schedule</vt:lpstr>
      <vt:lpstr>Be Flexible</vt:lpstr>
      <vt:lpstr>Taking Stock in a Virtual World</vt:lpstr>
      <vt:lpstr>Next Steps</vt:lpstr>
      <vt:lpstr>Please Take a Moment</vt:lpstr>
    </vt:vector>
  </TitlesOfParts>
  <Company>University of Delaware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Management</dc:title>
  <dc:creator>lysbet</dc:creator>
  <cp:lastModifiedBy> </cp:lastModifiedBy>
  <cp:revision>56</cp:revision>
  <dcterms:created xsi:type="dcterms:W3CDTF">2011-09-26T14:53:50Z</dcterms:created>
  <dcterms:modified xsi:type="dcterms:W3CDTF">2020-04-10T17:58:14Z</dcterms:modified>
</cp:coreProperties>
</file>